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9" r:id="rId3"/>
    <p:sldId id="312" r:id="rId4"/>
    <p:sldId id="313" r:id="rId5"/>
    <p:sldId id="306" r:id="rId6"/>
    <p:sldId id="314" r:id="rId7"/>
    <p:sldId id="297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2E6"/>
    <a:srgbClr val="F7A209"/>
    <a:srgbClr val="AD5C0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3A01AC-4DA7-4DFE-9AEB-ED6ECDA8AE5C}">
  <a:tblStyle styleId="{B83A01AC-4DA7-4DFE-9AEB-ED6ECDA8AE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/>
    <p:restoredTop sz="93599" autoAdjust="0"/>
  </p:normalViewPr>
  <p:slideViewPr>
    <p:cSldViewPr snapToGrid="0" snapToObjects="1">
      <p:cViewPr>
        <p:scale>
          <a:sx n="96" d="100"/>
          <a:sy n="96" d="100"/>
        </p:scale>
        <p:origin x="-666" y="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079690527126208E-2"/>
          <c:y val="3.2261219347078644E-2"/>
          <c:w val="0.91184061894574764"/>
          <c:h val="0.64569496890094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Revenues (Rs. Cr)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DB8-4863-B4B0-A5ECEF5E5B94}"/>
              </c:ext>
            </c:extLst>
          </c:dPt>
          <c:dLbls>
            <c:dLbl>
              <c:idx val="0"/>
              <c:layout>
                <c:manualLayout>
                  <c:x val="1.1205308904779578E-2"/>
                  <c:y val="1.4953807915963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51029682598596E-3"/>
                  <c:y val="-1.14627974257968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465302201103607E-17"/>
                  <c:y val="5.7044567477388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8-4863-B4B0-A5ECEF5E5B94}"/>
                </c:ext>
              </c:extLst>
            </c:dLbl>
            <c:dLbl>
              <c:idx val="3"/>
              <c:layout>
                <c:manualLayout>
                  <c:x val="0"/>
                  <c:y val="0.343938256598626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515317745503615E-3"/>
                  <c:y val="0.289135661515374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baseline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606</c:v>
                </c:pt>
                <c:pt idx="1">
                  <c:v>583.57000000000005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B8-4863-B4B0-A5ECEF5E5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9792896"/>
        <c:axId val="97946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Exports (Rs. Cr)</c:v>
                </c:pt>
              </c:strCache>
            </c:strRef>
          </c:tx>
          <c:marker>
            <c:symbol val="circle"/>
            <c:size val="7"/>
            <c:spPr>
              <a:solidFill>
                <a:schemeClr val="bg1"/>
              </a:solidFill>
            </c:spPr>
          </c:marker>
          <c:dLbls>
            <c:dLbl>
              <c:idx val="0"/>
              <c:layout>
                <c:manualLayout>
                  <c:x val="-4.8216355986487748E-2"/>
                  <c:y val="5.260910422348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</c:dLbl>
            <c:dLbl>
              <c:idx val="1"/>
              <c:layout>
                <c:manualLayout>
                  <c:x val="-3.8105108738552794E-2"/>
                  <c:y val="8.7314041239195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</c:dLbl>
            <c:dLbl>
              <c:idx val="2"/>
              <c:layout>
                <c:manualLayout>
                  <c:x val="-6.8445490599052472E-2"/>
                  <c:y val="-0.123858110078582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</c:dLbl>
            <c:dLbl>
              <c:idx val="3"/>
              <c:layout>
                <c:manualLayout>
                  <c:x val="-5.569218050901472E-2"/>
                  <c:y val="-9.9662400310927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</c:dLbl>
            <c:dLbl>
              <c:idx val="4"/>
              <c:layout>
                <c:manualLayout>
                  <c:x val="-4.2939045707830852E-2"/>
                  <c:y val="-8.9787799924554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71</c:v>
                </c:pt>
                <c:pt idx="1">
                  <c:v>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CDB8-4863-B4B0-A5ECEF5E5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6208"/>
        <c:axId val="9796224"/>
      </c:lineChart>
      <c:catAx>
        <c:axId val="979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94688"/>
        <c:crosses val="autoZero"/>
        <c:auto val="1"/>
        <c:lblAlgn val="ctr"/>
        <c:lblOffset val="100"/>
        <c:noMultiLvlLbl val="0"/>
      </c:catAx>
      <c:valAx>
        <c:axId val="9794688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one"/>
        <c:spPr>
          <a:ln>
            <a:noFill/>
          </a:ln>
        </c:spPr>
        <c:crossAx val="9792896"/>
        <c:crosses val="autoZero"/>
        <c:crossBetween val="between"/>
      </c:valAx>
      <c:valAx>
        <c:axId val="979622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one"/>
        <c:spPr>
          <a:ln>
            <a:noFill/>
          </a:ln>
        </c:spPr>
        <c:crossAx val="9806208"/>
        <c:crosses val="max"/>
        <c:crossBetween val="between"/>
      </c:valAx>
      <c:catAx>
        <c:axId val="9806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9622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EBIDTA (Rs. Cr)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AE-4F4D-82D1-EA07B9553D3C}"/>
              </c:ext>
            </c:extLst>
          </c:dPt>
          <c:dLbls>
            <c:dLbl>
              <c:idx val="0"/>
              <c:layout>
                <c:manualLayout>
                  <c:x val="0"/>
                  <c:y val="0.212507245994656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118459803222217E-3"/>
                  <c:y val="0.34735731388330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118459803223067E-3"/>
                  <c:y val="0.286664561156303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25429368900262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baseline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184</c:v>
                </c:pt>
                <c:pt idx="1">
                  <c:v>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AE-4F4D-82D1-EA07B9553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32991104"/>
        <c:axId val="329926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PAT (Rs. Cr)</c:v>
                </c:pt>
              </c:strCache>
            </c:strRef>
          </c:tx>
          <c:marker>
            <c:symbol val="circle"/>
            <c:size val="7"/>
            <c:spPr>
              <a:solidFill>
                <a:schemeClr val="bg1"/>
              </a:solidFill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121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EC-2345-9E5C-3B5E5D883635}"/>
                </c:ext>
              </c:extLst>
            </c:dLbl>
            <c:dLbl>
              <c:idx val="1"/>
              <c:layout>
                <c:manualLayout>
                  <c:x val="-7.8435879725961846E-2"/>
                  <c:y val="-0.121724497016660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EC-2345-9E5C-3B5E5D88363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EC-2345-9E5C-3B5E5D88363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121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55-3F43-B771-F1E7A91EA28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139.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Sheet1!$C$2:$C$3</c:f>
              <c:numCache>
                <c:formatCode>_("₹"* #,##0_);_("₹"* \(#,##0\);_("₹"* "-"??_);_(@_)</c:formatCode>
                <c:ptCount val="2"/>
                <c:pt idx="0">
                  <c:v>121</c:v>
                </c:pt>
                <c:pt idx="1">
                  <c:v>139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FAE-4F4D-82D1-EA07B9553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24640"/>
        <c:axId val="33023104"/>
      </c:lineChart>
      <c:catAx>
        <c:axId val="3299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992640"/>
        <c:crosses val="autoZero"/>
        <c:auto val="1"/>
        <c:lblAlgn val="ctr"/>
        <c:lblOffset val="100"/>
        <c:noMultiLvlLbl val="0"/>
      </c:catAx>
      <c:valAx>
        <c:axId val="3299264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32991104"/>
        <c:crosses val="autoZero"/>
        <c:crossBetween val="between"/>
      </c:valAx>
      <c:valAx>
        <c:axId val="3302310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one"/>
        <c:spPr>
          <a:ln>
            <a:noFill/>
          </a:ln>
        </c:spPr>
        <c:crossAx val="33024640"/>
        <c:crosses val="max"/>
        <c:crossBetween val="between"/>
      </c:valAx>
      <c:catAx>
        <c:axId val="3302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02310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AE8-4415-AB6A-F5068341310C}"/>
              </c:ext>
            </c:extLst>
          </c:dPt>
          <c:dLbls>
            <c:dLbl>
              <c:idx val="0"/>
              <c:layout>
                <c:manualLayout>
                  <c:x val="4.0182790565080773E-3"/>
                  <c:y val="2.48259410985599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833799177466128E-17"/>
                  <c:y val="-6.83667441279443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30006721678257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16701839114269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0365581130161547E-3"/>
                  <c:y val="9.5133204956749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baseline="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Sheet1!$B$2:$B$3</c:f>
              <c:numCache>
                <c:formatCode>#,##0.00</c:formatCode>
                <c:ptCount val="2"/>
                <c:pt idx="0">
                  <c:v>99.82</c:v>
                </c:pt>
                <c:pt idx="1">
                  <c:v>114.02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E8-4415-AB6A-F50683413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32645888"/>
        <c:axId val="32647424"/>
      </c:barChart>
      <c:catAx>
        <c:axId val="3264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47424"/>
        <c:crosses val="autoZero"/>
        <c:auto val="1"/>
        <c:lblAlgn val="ctr"/>
        <c:lblOffset val="100"/>
        <c:noMultiLvlLbl val="0"/>
      </c:catAx>
      <c:valAx>
        <c:axId val="32647424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one"/>
        <c:spPr>
          <a:ln>
            <a:noFill/>
          </a:ln>
        </c:spPr>
        <c:crossAx val="32645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* Capital Employed (Rs. Cr)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069-41F1-9479-7D116DA13FE2}"/>
              </c:ext>
            </c:extLst>
          </c:dPt>
          <c:dLbls>
            <c:dLbl>
              <c:idx val="0"/>
              <c:layout>
                <c:manualLayout>
                  <c:x val="4.5040028882361825E-3"/>
                  <c:y val="0.251477480719946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12008664708549E-2"/>
                  <c:y val="0.357988004833131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080057764722835E-3"/>
                  <c:y val="0.263966612787637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358261200751055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313</c:v>
                </c:pt>
                <c:pt idx="1">
                  <c:v>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69-41F1-9479-7D116DA13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92864"/>
        <c:axId val="3284211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Net Worth (Rs. Cr)</c:v>
                </c:pt>
              </c:strCache>
            </c:strRef>
          </c:tx>
          <c:marker>
            <c:symbol val="circle"/>
            <c:size val="7"/>
            <c:spPr>
              <a:solidFill>
                <a:schemeClr val="bg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259</c:v>
                </c:pt>
                <c:pt idx="1">
                  <c:v>372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069-41F1-9479-7D116DA13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45184"/>
        <c:axId val="32843648"/>
      </c:lineChart>
      <c:catAx>
        <c:axId val="3269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842112"/>
        <c:crosses val="autoZero"/>
        <c:auto val="1"/>
        <c:lblAlgn val="ctr"/>
        <c:lblOffset val="100"/>
        <c:noMultiLvlLbl val="0"/>
      </c:catAx>
      <c:valAx>
        <c:axId val="3284211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one"/>
        <c:spPr>
          <a:ln>
            <a:noFill/>
          </a:ln>
        </c:spPr>
        <c:crossAx val="32692864"/>
        <c:crosses val="autoZero"/>
        <c:crossBetween val="between"/>
      </c:valAx>
      <c:valAx>
        <c:axId val="32843648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32845184"/>
        <c:crosses val="max"/>
        <c:crossBetween val="between"/>
      </c:valAx>
      <c:catAx>
        <c:axId val="3284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84364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2980394465537996E-2"/>
          <c:y val="0.81721046414156517"/>
          <c:w val="0.93350283042890148"/>
          <c:h val="0.18079272956845299"/>
        </c:manualLayout>
      </c:layout>
      <c:overlay val="0"/>
      <c:txPr>
        <a:bodyPr/>
        <a:lstStyle/>
        <a:p>
          <a:pPr>
            <a:defRPr sz="8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Debt/Equity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18E-4F0B-AA48-B2DEED71E97D}"/>
              </c:ext>
            </c:extLst>
          </c:dPt>
          <c:dLbls>
            <c:dLbl>
              <c:idx val="0"/>
              <c:layout>
                <c:manualLayout>
                  <c:x val="0"/>
                  <c:y val="0.229708676766281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76436662522447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649658220651568E-17"/>
                  <c:y val="0.213464362276352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284558819767412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Sheet1!$B$2:$B$3</c:f>
              <c:numCache>
                <c:formatCode>#,##0.00</c:formatCode>
                <c:ptCount val="2"/>
                <c:pt idx="0">
                  <c:v>0.21</c:v>
                </c:pt>
                <c:pt idx="1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8E-4F0B-AA48-B2DEED71E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8800"/>
        <c:axId val="67628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circle"/>
            <c:size val="7"/>
            <c:spPr>
              <a:solidFill>
                <a:schemeClr val="bg1"/>
              </a:solidFill>
            </c:spPr>
          </c:marker>
          <c:dLbls>
            <c:dLbl>
              <c:idx val="2"/>
              <c:layout>
                <c:manualLayout>
                  <c:x val="-7.1481593480153205E-2"/>
                  <c:y val="-0.156105943628391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8E-4F0B-AA48-B2DEED71E97D}"/>
                </c:ext>
              </c:extLst>
            </c:dLbl>
            <c:dLbl>
              <c:idx val="3"/>
              <c:layout>
                <c:manualLayout>
                  <c:x val="-5.3884958071278827E-2"/>
                  <c:y val="-0.187777871068495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8E-4F0B-AA48-B2DEED71E97D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Sheet1!$C$2:$C$3</c:f>
              <c:numCache>
                <c:formatCode>#,##0.0</c:formatCode>
                <c:ptCount val="2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18E-4F0B-AA48-B2DEED71E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5952"/>
        <c:axId val="6764416"/>
      </c:lineChart>
      <c:catAx>
        <c:axId val="674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62880"/>
        <c:crosses val="autoZero"/>
        <c:auto val="1"/>
        <c:lblAlgn val="ctr"/>
        <c:lblOffset val="100"/>
        <c:noMultiLvlLbl val="0"/>
      </c:catAx>
      <c:valAx>
        <c:axId val="676288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one"/>
        <c:spPr>
          <a:ln>
            <a:noFill/>
          </a:ln>
        </c:spPr>
        <c:crossAx val="6748800"/>
        <c:crosses val="autoZero"/>
        <c:crossBetween val="between"/>
      </c:valAx>
      <c:valAx>
        <c:axId val="6764416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6765952"/>
        <c:crosses val="max"/>
        <c:crossBetween val="between"/>
      </c:valAx>
      <c:catAx>
        <c:axId val="6765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6441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Capex (Rs. Cr)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18E-4F0B-AA48-B2DEED71E97D}"/>
              </c:ext>
            </c:extLst>
          </c:dPt>
          <c:dLbls>
            <c:dLbl>
              <c:idx val="1"/>
              <c:layout>
                <c:manualLayout>
                  <c:x val="-3.6799914230121163E-3"/>
                  <c:y val="0.254859224468286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10"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82</c:v>
                </c:pt>
                <c:pt idx="1">
                  <c:v>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8E-4F0B-AA48-B2DEED71E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96320"/>
        <c:axId val="6706304"/>
      </c:barChart>
      <c:catAx>
        <c:axId val="669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06304"/>
        <c:crosses val="autoZero"/>
        <c:auto val="1"/>
        <c:lblAlgn val="ctr"/>
        <c:lblOffset val="100"/>
        <c:noMultiLvlLbl val="0"/>
      </c:catAx>
      <c:valAx>
        <c:axId val="670630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one"/>
        <c:spPr>
          <a:ln>
            <a:noFill/>
          </a:ln>
        </c:spPr>
        <c:crossAx val="66963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Working Capital (Rs. Cr)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18E-4F0B-AA48-B2DEED71E97D}"/>
              </c:ext>
            </c:extLst>
          </c:dPt>
          <c:dLbls>
            <c:dLbl>
              <c:idx val="0"/>
              <c:layout>
                <c:manualLayout>
                  <c:x val="0"/>
                  <c:y val="0.335743759369260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119</c:v>
                </c:pt>
                <c:pt idx="1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8E-4F0B-AA48-B2DEED71E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17472"/>
        <c:axId val="350190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Working Capital Days</c:v>
                </c:pt>
              </c:strCache>
            </c:strRef>
          </c:tx>
          <c:marker>
            <c:symbol val="circle"/>
            <c:size val="7"/>
            <c:spPr>
              <a:solidFill>
                <a:schemeClr val="bg1"/>
              </a:solidFill>
            </c:spPr>
          </c:marker>
          <c:dLbls>
            <c:dLbl>
              <c:idx val="1"/>
              <c:layout>
                <c:manualLayout>
                  <c:x val="-5.2463238865054003E-2"/>
                  <c:y val="-6.1707929783630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481593480153205E-2"/>
                  <c:y val="-0.156105943628391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8E-4F0B-AA48-B2DEED71E97D}"/>
                </c:ext>
              </c:extLst>
            </c:dLbl>
            <c:dLbl>
              <c:idx val="3"/>
              <c:layout>
                <c:manualLayout>
                  <c:x val="-5.3884958071278827E-2"/>
                  <c:y val="-0.187777871068495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8E-4F0B-AA48-B2DEED71E97D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72</c:v>
                </c:pt>
                <c:pt idx="1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18E-4F0B-AA48-B2DEED71E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38720"/>
        <c:axId val="35037184"/>
      </c:lineChart>
      <c:catAx>
        <c:axId val="3501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019008"/>
        <c:crosses val="autoZero"/>
        <c:auto val="1"/>
        <c:lblAlgn val="ctr"/>
        <c:lblOffset val="100"/>
        <c:noMultiLvlLbl val="0"/>
      </c:catAx>
      <c:valAx>
        <c:axId val="350190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one"/>
        <c:spPr>
          <a:ln>
            <a:noFill/>
          </a:ln>
        </c:spPr>
        <c:crossAx val="35017472"/>
        <c:crosses val="autoZero"/>
        <c:crossBetween val="between"/>
      </c:valAx>
      <c:valAx>
        <c:axId val="3503718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one"/>
        <c:spPr>
          <a:ln>
            <a:noFill/>
          </a:ln>
        </c:spPr>
        <c:crossAx val="35038720"/>
        <c:crosses val="max"/>
        <c:crossBetween val="between"/>
      </c:valAx>
      <c:catAx>
        <c:axId val="3503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03718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079690527126208E-2"/>
          <c:y val="3.2261219347078644E-2"/>
          <c:w val="0.91184061894574764"/>
          <c:h val="0.64569496890094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Revenues (Rs. Cr)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DB8-4863-B4B0-A5ECEF5E5B94}"/>
              </c:ext>
            </c:extLst>
          </c:dPt>
          <c:dLbls>
            <c:dLbl>
              <c:idx val="0"/>
              <c:layout>
                <c:manualLayout>
                  <c:x val="7.4702059365197191E-3"/>
                  <c:y val="0.169573737789128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51029682598596E-3"/>
                  <c:y val="0.108797148031109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465302201103607E-17"/>
                  <c:y val="5.7044567477388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8-4863-B4B0-A5ECEF5E5B94}"/>
                </c:ext>
              </c:extLst>
            </c:dLbl>
            <c:dLbl>
              <c:idx val="3"/>
              <c:layout>
                <c:manualLayout>
                  <c:x val="0"/>
                  <c:y val="0.343938256598626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515317745503615E-3"/>
                  <c:y val="0.289135661515374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692</c:v>
                </c:pt>
                <c:pt idx="1">
                  <c:v>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B8-4863-B4B0-A5ECEF5E5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37393920"/>
        <c:axId val="373954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Exports (Rs. Cr)</c:v>
                </c:pt>
              </c:strCache>
            </c:strRef>
          </c:tx>
          <c:marker>
            <c:symbol val="circle"/>
            <c:size val="7"/>
            <c:spPr>
              <a:solidFill>
                <a:schemeClr val="bg1"/>
              </a:solidFill>
            </c:spPr>
          </c:marker>
          <c:dLbls>
            <c:dLbl>
              <c:idx val="0"/>
              <c:layout>
                <c:manualLayout>
                  <c:x val="-4.8216355986487748E-2"/>
                  <c:y val="5.2609104223482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</c:dLbl>
            <c:dLbl>
              <c:idx val="1"/>
              <c:layout>
                <c:manualLayout>
                  <c:x val="-1.1959387960733774E-2"/>
                  <c:y val="-5.5852560495216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</c:dLbl>
            <c:dLbl>
              <c:idx val="2"/>
              <c:layout>
                <c:manualLayout>
                  <c:x val="-6.8445490599052472E-2"/>
                  <c:y val="-0.123858110078582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</c:dLbl>
            <c:dLbl>
              <c:idx val="3"/>
              <c:layout>
                <c:manualLayout>
                  <c:x val="-5.569218050901472E-2"/>
                  <c:y val="-9.9662400310927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</c:dLbl>
            <c:dLbl>
              <c:idx val="4"/>
              <c:layout>
                <c:manualLayout>
                  <c:x val="-4.2939045707830852E-2"/>
                  <c:y val="-8.9787799924554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74</c:v>
                </c:pt>
                <c:pt idx="1">
                  <c:v>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CDB8-4863-B4B0-A5ECEF5E5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98784"/>
        <c:axId val="37397248"/>
      </c:lineChart>
      <c:catAx>
        <c:axId val="3739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395456"/>
        <c:crosses val="autoZero"/>
        <c:auto val="1"/>
        <c:lblAlgn val="ctr"/>
        <c:lblOffset val="100"/>
        <c:noMultiLvlLbl val="0"/>
      </c:catAx>
      <c:valAx>
        <c:axId val="37395456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one"/>
        <c:spPr>
          <a:ln>
            <a:noFill/>
          </a:ln>
        </c:spPr>
        <c:crossAx val="37393920"/>
        <c:crosses val="autoZero"/>
        <c:crossBetween val="between"/>
      </c:valAx>
      <c:valAx>
        <c:axId val="3739724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one"/>
        <c:spPr>
          <a:ln>
            <a:noFill/>
          </a:ln>
        </c:spPr>
        <c:crossAx val="37398784"/>
        <c:crosses val="max"/>
        <c:crossBetween val="between"/>
      </c:valAx>
      <c:catAx>
        <c:axId val="37398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39724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EBIDTA (Rs. Cr)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AE-4F4D-82D1-EA07B9553D3C}"/>
              </c:ext>
            </c:extLst>
          </c:dPt>
          <c:dLbls>
            <c:dLbl>
              <c:idx val="0"/>
              <c:layout>
                <c:manualLayout>
                  <c:x val="0"/>
                  <c:y val="0.157608434878122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118459803222217E-3"/>
                  <c:y val="0.34735731388330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118459803223067E-3"/>
                  <c:y val="0.286664561156303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25429368900262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188</c:v>
                </c:pt>
                <c:pt idx="1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AE-4F4D-82D1-EA07B9553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37637504"/>
        <c:axId val="376392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PAT (Rs. Cr)</c:v>
                </c:pt>
              </c:strCache>
            </c:strRef>
          </c:tx>
          <c:marker>
            <c:symbol val="circle"/>
            <c:size val="7"/>
            <c:spPr>
              <a:solidFill>
                <a:schemeClr val="bg1"/>
              </a:solidFill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121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EC-2345-9E5C-3B5E5D883635}"/>
                </c:ext>
              </c:extLst>
            </c:dLbl>
            <c:dLbl>
              <c:idx val="1"/>
              <c:layout>
                <c:manualLayout>
                  <c:x val="-7.8435879725961846E-2"/>
                  <c:y val="-7.23155670117799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EC-2345-9E5C-3B5E5D8836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EC-2345-9E5C-3B5E5D88363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55-3F43-B771-F1E7A91EA28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139.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FY19</c:v>
                </c:pt>
                <c:pt idx="1">
                  <c:v>FY20</c:v>
                </c:pt>
              </c:strCache>
            </c:strRef>
          </c:cat>
          <c:val>
            <c:numRef>
              <c:f>Sheet1!$C$2:$C$3</c:f>
              <c:numCache>
                <c:formatCode>_("₹"* #,##0_);_("₹"* \(#,##0\);_("₹"* "-"??_);_(@_)</c:formatCode>
                <c:ptCount val="2"/>
                <c:pt idx="0">
                  <c:v>121</c:v>
                </c:pt>
                <c:pt idx="1">
                  <c:v>139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FAE-4F4D-82D1-EA07B9553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42624"/>
        <c:axId val="37640832"/>
      </c:lineChart>
      <c:catAx>
        <c:axId val="3763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639296"/>
        <c:crosses val="autoZero"/>
        <c:auto val="1"/>
        <c:lblAlgn val="ctr"/>
        <c:lblOffset val="100"/>
        <c:noMultiLvlLbl val="0"/>
      </c:catAx>
      <c:valAx>
        <c:axId val="3763929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37637504"/>
        <c:crosses val="autoZero"/>
        <c:crossBetween val="between"/>
      </c:valAx>
      <c:valAx>
        <c:axId val="3764083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one"/>
        <c:spPr>
          <a:ln>
            <a:noFill/>
          </a:ln>
        </c:spPr>
        <c:crossAx val="37642624"/>
        <c:crosses val="max"/>
        <c:crossBetween val="between"/>
      </c:valAx>
      <c:catAx>
        <c:axId val="3764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64083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692275"/>
            <a:ext cx="3952875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20645" y="3649919"/>
            <a:ext cx="2851180" cy="7305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Financials</a:t>
            </a:r>
            <a:endParaRPr sz="4000"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4667169"/>
            <a:ext cx="2133600" cy="265212"/>
          </a:xfrm>
        </p:spPr>
        <p:txBody>
          <a:bodyPr/>
          <a:lstStyle/>
          <a:p>
            <a:fld id="{65DA923D-FE87-4ABA-A105-5EEAC98EEA68}" type="slidenum">
              <a:rPr lang="en-IN" b="1" smtClean="0">
                <a:solidFill>
                  <a:prstClr val="black"/>
                </a:solidFill>
              </a:rPr>
              <a:pPr/>
              <a:t>2</a:t>
            </a:fld>
            <a:endParaRPr lang="en-IN" b="1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Pratik Redkar\Desktop\Valiant Logo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6" y="223630"/>
            <a:ext cx="192147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6" y="223630"/>
            <a:ext cx="1908313" cy="73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951" y="4381369"/>
            <a:ext cx="260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Piyush </a:t>
            </a:r>
            <a:r>
              <a:rPr lang="en-US" sz="16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Lakhani - CFO</a:t>
            </a:r>
            <a:endParaRPr lang="en-US" sz="40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39" y="378927"/>
            <a:ext cx="5258400" cy="766200"/>
          </a:xfrm>
        </p:spPr>
        <p:txBody>
          <a:bodyPr/>
          <a:lstStyle/>
          <a:p>
            <a:r>
              <a:rPr lang="en-US" dirty="0" smtClean="0"/>
              <a:t>Standalone Financials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4667169"/>
            <a:ext cx="2133600" cy="265212"/>
          </a:xfrm>
        </p:spPr>
        <p:txBody>
          <a:bodyPr/>
          <a:lstStyle/>
          <a:p>
            <a:fld id="{65DA923D-FE87-4ABA-A105-5EEAC98EEA68}" type="slidenum">
              <a:rPr lang="en-IN" b="1" smtClean="0">
                <a:solidFill>
                  <a:prstClr val="black"/>
                </a:solidFill>
              </a:rPr>
              <a:pPr/>
              <a:t>3</a:t>
            </a:fld>
            <a:endParaRPr lang="en-IN" b="1" dirty="0">
              <a:solidFill>
                <a:prstClr val="black"/>
              </a:solidFill>
            </a:endParaRPr>
          </a:p>
        </p:txBody>
      </p:sp>
      <p:pic>
        <p:nvPicPr>
          <p:cNvPr id="15" name="Picture 2" descr="C:\Users\Pratik Redkar\Desktop\Valiant Logo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06" y="223630"/>
            <a:ext cx="192147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819672602"/>
              </p:ext>
            </p:extLst>
          </p:nvPr>
        </p:nvGraphicFramePr>
        <p:xfrm>
          <a:off x="97369" y="1946799"/>
          <a:ext cx="3400174" cy="221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165048617"/>
              </p:ext>
            </p:extLst>
          </p:nvPr>
        </p:nvGraphicFramePr>
        <p:xfrm>
          <a:off x="3624162" y="1771635"/>
          <a:ext cx="2753778" cy="231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0618" y="1350467"/>
            <a:ext cx="2918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solidFill>
                  <a:srgbClr val="FF6600"/>
                </a:solidFill>
              </a:rPr>
              <a:t>Revenues and Exports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8117" y="1612077"/>
            <a:ext cx="2355955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17482" y="1347206"/>
            <a:ext cx="352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solidFill>
                  <a:srgbClr val="FF6600"/>
                </a:solidFill>
              </a:rPr>
              <a:t>EBIDTA and PAT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91641" y="1608816"/>
            <a:ext cx="2845825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07697" y="2226393"/>
            <a:ext cx="213891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FY19 and FY20 includes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post merger figures with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Amarjyot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Chemicals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Limited.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2240"/>
            <a:ext cx="1908313" cy="73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74" y="4412973"/>
            <a:ext cx="32354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N" sz="11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Exports was 15% of income from Operations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N" sz="11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Total revenue grew at CAGR of 83% over 15-16 to 19-20</a:t>
            </a:r>
            <a:endParaRPr lang="en-IN" sz="1100" b="1" dirty="0" smtClean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25674" y="4412972"/>
            <a:ext cx="3108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N" sz="11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EBIDTA Margin for FY1920 stood at 33%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N" sz="11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Net Profit Margin for FY1920 was 24%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39" y="378927"/>
            <a:ext cx="5258400" cy="766200"/>
          </a:xfrm>
        </p:spPr>
        <p:txBody>
          <a:bodyPr/>
          <a:lstStyle/>
          <a:p>
            <a:r>
              <a:rPr lang="en-US" dirty="0" smtClean="0"/>
              <a:t>Standalone Financials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4667169"/>
            <a:ext cx="2133600" cy="265212"/>
          </a:xfrm>
        </p:spPr>
        <p:txBody>
          <a:bodyPr/>
          <a:lstStyle/>
          <a:p>
            <a:fld id="{65DA923D-FE87-4ABA-A105-5EEAC98EEA68}" type="slidenum">
              <a:rPr lang="en-IN" b="1" smtClean="0">
                <a:solidFill>
                  <a:prstClr val="black"/>
                </a:solidFill>
              </a:rPr>
              <a:pPr/>
              <a:t>4</a:t>
            </a:fld>
            <a:endParaRPr lang="en-IN" b="1" dirty="0">
              <a:solidFill>
                <a:prstClr val="black"/>
              </a:solidFill>
            </a:endParaRPr>
          </a:p>
        </p:txBody>
      </p:sp>
      <p:pic>
        <p:nvPicPr>
          <p:cNvPr id="15" name="Picture 2" descr="C:\Users\Pratik Redkar\Desktop\Valiant Logo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06" y="223630"/>
            <a:ext cx="192147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914250539"/>
              </p:ext>
            </p:extLst>
          </p:nvPr>
        </p:nvGraphicFramePr>
        <p:xfrm>
          <a:off x="248565" y="1791707"/>
          <a:ext cx="3160557" cy="256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4934" y="1457327"/>
            <a:ext cx="352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solidFill>
                  <a:srgbClr val="FF6600"/>
                </a:solidFill>
              </a:rPr>
              <a:t>Earning Per Share (EPS)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29093" y="1718937"/>
            <a:ext cx="2845825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088985400"/>
              </p:ext>
            </p:extLst>
          </p:nvPr>
        </p:nvGraphicFramePr>
        <p:xfrm>
          <a:off x="3642746" y="1791706"/>
          <a:ext cx="2819714" cy="237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617751" y="1440657"/>
            <a:ext cx="352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solidFill>
                  <a:srgbClr val="FF6600"/>
                </a:solidFill>
              </a:rPr>
              <a:t>Capital Employed and Net Worth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27575" y="2226393"/>
            <a:ext cx="213891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FY19 and FY20 includes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post merger figures with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Amarjyot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Chemicals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Limited.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2240"/>
            <a:ext cx="1908313" cy="73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88674" y="4412973"/>
            <a:ext cx="3108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N" sz="11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EPS for FY 1920 was </a:t>
            </a:r>
            <a:r>
              <a:rPr lang="en-IN" sz="1100" b="1" dirty="0" err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Rs</a:t>
            </a:r>
            <a:r>
              <a:rPr lang="en-IN" sz="11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. 114.02/ Share, has increased at CAGR of 42%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88888" y="4412973"/>
            <a:ext cx="3108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IN" sz="11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Return on Equity for FY1920 was 44%</a:t>
            </a:r>
          </a:p>
        </p:txBody>
      </p:sp>
    </p:spTree>
    <p:extLst>
      <p:ext uri="{BB962C8B-B14F-4D97-AF65-F5344CB8AC3E}">
        <p14:creationId xmlns:p14="http://schemas.microsoft.com/office/powerpoint/2010/main" val="12608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66164099"/>
              </p:ext>
            </p:extLst>
          </p:nvPr>
        </p:nvGraphicFramePr>
        <p:xfrm>
          <a:off x="4267391" y="1653179"/>
          <a:ext cx="2886939" cy="156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39" y="378927"/>
            <a:ext cx="5258400" cy="766200"/>
          </a:xfrm>
        </p:spPr>
        <p:txBody>
          <a:bodyPr/>
          <a:lstStyle/>
          <a:p>
            <a:r>
              <a:rPr lang="en-US" dirty="0" smtClean="0"/>
              <a:t>Standalone Financials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4667169"/>
            <a:ext cx="2133600" cy="265212"/>
          </a:xfrm>
        </p:spPr>
        <p:txBody>
          <a:bodyPr/>
          <a:lstStyle/>
          <a:p>
            <a:fld id="{65DA923D-FE87-4ABA-A105-5EEAC98EEA68}" type="slidenum">
              <a:rPr lang="en-IN" b="1" smtClean="0">
                <a:solidFill>
                  <a:prstClr val="black"/>
                </a:solidFill>
              </a:rPr>
              <a:pPr/>
              <a:t>5</a:t>
            </a:fld>
            <a:endParaRPr lang="en-IN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" y="1347387"/>
            <a:ext cx="352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solidFill>
                  <a:srgbClr val="FF6600"/>
                </a:solidFill>
              </a:rPr>
              <a:t>Capex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2279" y="1608997"/>
            <a:ext cx="2845825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37162" y="1391569"/>
            <a:ext cx="352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solidFill>
                  <a:srgbClr val="FF6600"/>
                </a:solidFill>
              </a:rPr>
              <a:t>Debt Equity Ratio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11321" y="1643240"/>
            <a:ext cx="2845825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44755100"/>
              </p:ext>
            </p:extLst>
          </p:nvPr>
        </p:nvGraphicFramePr>
        <p:xfrm>
          <a:off x="272279" y="1626731"/>
          <a:ext cx="3451095" cy="156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10549660"/>
              </p:ext>
            </p:extLst>
          </p:nvPr>
        </p:nvGraphicFramePr>
        <p:xfrm>
          <a:off x="346438" y="3507933"/>
          <a:ext cx="3376936" cy="156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2279" y="3148761"/>
            <a:ext cx="352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solidFill>
                  <a:srgbClr val="FF6600"/>
                </a:solidFill>
              </a:rPr>
              <a:t>Net Working Capital &amp; Working Capital Days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6438" y="3410371"/>
            <a:ext cx="2845825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Pratik Redkar\Desktop\Valiant Logo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06" y="223630"/>
            <a:ext cx="192147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2240"/>
            <a:ext cx="1908313" cy="73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1321" y="3718480"/>
            <a:ext cx="34510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n-IN" sz="11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Debt to Equity ratio as of 31-Mar-2020 </a:t>
            </a:r>
            <a:r>
              <a:rPr lang="en-IN" sz="11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was </a:t>
            </a:r>
            <a:r>
              <a:rPr lang="en-IN" sz="11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0.31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IN" sz="11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Net Working capital cycle for FY1920 improved to 60 days.</a:t>
            </a:r>
          </a:p>
        </p:txBody>
      </p:sp>
    </p:spTree>
    <p:extLst>
      <p:ext uri="{BB962C8B-B14F-4D97-AF65-F5344CB8AC3E}">
        <p14:creationId xmlns:p14="http://schemas.microsoft.com/office/powerpoint/2010/main" val="423694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39" y="378927"/>
            <a:ext cx="5258400" cy="766200"/>
          </a:xfrm>
        </p:spPr>
        <p:txBody>
          <a:bodyPr/>
          <a:lstStyle/>
          <a:p>
            <a:r>
              <a:rPr lang="en-US" dirty="0" smtClean="0"/>
              <a:t>Consolidated</a:t>
            </a:r>
            <a:r>
              <a:rPr lang="en-US" dirty="0" smtClean="0"/>
              <a:t> Financials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4667169"/>
            <a:ext cx="2133600" cy="265212"/>
          </a:xfrm>
        </p:spPr>
        <p:txBody>
          <a:bodyPr/>
          <a:lstStyle/>
          <a:p>
            <a:fld id="{65DA923D-FE87-4ABA-A105-5EEAC98EEA68}" type="slidenum">
              <a:rPr lang="en-IN" b="1" smtClean="0">
                <a:solidFill>
                  <a:prstClr val="black"/>
                </a:solidFill>
              </a:rPr>
              <a:pPr/>
              <a:t>6</a:t>
            </a:fld>
            <a:endParaRPr lang="en-IN" b="1" dirty="0">
              <a:solidFill>
                <a:prstClr val="black"/>
              </a:solidFill>
            </a:endParaRPr>
          </a:p>
        </p:txBody>
      </p:sp>
      <p:pic>
        <p:nvPicPr>
          <p:cNvPr id="15" name="Picture 2" descr="C:\Users\Pratik Redkar\Desktop\Valiant Logo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06" y="223630"/>
            <a:ext cx="192147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092642780"/>
              </p:ext>
            </p:extLst>
          </p:nvPr>
        </p:nvGraphicFramePr>
        <p:xfrm>
          <a:off x="97369" y="1946799"/>
          <a:ext cx="3400174" cy="221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132341270"/>
              </p:ext>
            </p:extLst>
          </p:nvPr>
        </p:nvGraphicFramePr>
        <p:xfrm>
          <a:off x="3624162" y="1771635"/>
          <a:ext cx="2753778" cy="231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0618" y="1350467"/>
            <a:ext cx="2918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solidFill>
                  <a:srgbClr val="FF6600"/>
                </a:solidFill>
              </a:rPr>
              <a:t>Revenues and Exports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8117" y="1612077"/>
            <a:ext cx="2355955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17482" y="1347206"/>
            <a:ext cx="352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>
                <a:solidFill>
                  <a:srgbClr val="FF6600"/>
                </a:solidFill>
              </a:rPr>
              <a:t>EBIDTA and PAT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91641" y="1608816"/>
            <a:ext cx="2845825" cy="0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71296" y="2427122"/>
            <a:ext cx="213891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marL="182563" indent="-182563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FY19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and FY20 includes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post merger figures with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Amarjyot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Chemicals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Limited.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2240"/>
            <a:ext cx="1908313" cy="73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7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013" y="1746913"/>
            <a:ext cx="4187218" cy="144633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lide Number Placeholder 7"/>
          <p:cNvSpPr txBox="1">
            <a:spLocks/>
          </p:cNvSpPr>
          <p:nvPr/>
        </p:nvSpPr>
        <p:spPr>
          <a:xfrm>
            <a:off x="7010400" y="4270929"/>
            <a:ext cx="2133600" cy="2652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65DA923D-FE87-4ABA-A105-5EEAC98EEA68}" type="slidenum">
              <a:rPr lang="en-IN" b="1" smtClean="0">
                <a:solidFill>
                  <a:prstClr val="black"/>
                </a:solidFill>
              </a:rPr>
              <a:pPr algn="r"/>
              <a:t>7</a:t>
            </a:fld>
            <a:endParaRPr lang="en-IN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52888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3758</TotalTime>
  <Words>221</Words>
  <Application>Microsoft Office PowerPoint</Application>
  <PresentationFormat>On-screen Show (16:9)</PresentationFormat>
  <Paragraphs>81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Salerio template</vt:lpstr>
      <vt:lpstr>PowerPoint Presentation</vt:lpstr>
      <vt:lpstr>Financials</vt:lpstr>
      <vt:lpstr>Standalone Financials</vt:lpstr>
      <vt:lpstr>Standalone Financials</vt:lpstr>
      <vt:lpstr>Standalone Financials</vt:lpstr>
      <vt:lpstr>Consolidated Financials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Valiant Organics Limited</dc:title>
  <dc:creator>admin</dc:creator>
  <cp:lastModifiedBy>admin</cp:lastModifiedBy>
  <cp:revision>178</cp:revision>
  <dcterms:modified xsi:type="dcterms:W3CDTF">2020-09-28T08:52:29Z</dcterms:modified>
</cp:coreProperties>
</file>